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5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35" r:id="rId30"/>
    <p:sldId id="328" r:id="rId31"/>
    <p:sldId id="332" r:id="rId32"/>
    <p:sldId id="272" r:id="rId33"/>
    <p:sldId id="287" r:id="rId34"/>
    <p:sldId id="333" r:id="rId35"/>
    <p:sldId id="289" r:id="rId36"/>
    <p:sldId id="307" r:id="rId37"/>
    <p:sldId id="323" r:id="rId38"/>
    <p:sldId id="320" r:id="rId39"/>
    <p:sldId id="334" r:id="rId40"/>
    <p:sldId id="336" r:id="rId41"/>
    <p:sldId id="329" r:id="rId42"/>
    <p:sldId id="292" r:id="rId43"/>
    <p:sldId id="293" r:id="rId4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01/10/2024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10.01.2024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10.01.2024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10.01.2024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10.01.2024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10.01.2024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10.01.2024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10.01.2024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10.01.2024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10.01.2024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10.01.2024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10.01.2024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10.01.2024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prompt-engineering" TargetMode="External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03.0215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4.05150" TargetMode="External"/><Relationship Id="rId7" Type="http://schemas.openxmlformats.org/officeDocument/2006/relationships/image" Target="../media/image32.png"/><Relationship Id="rId2" Type="http://schemas.openxmlformats.org/officeDocument/2006/relationships/hyperlink" Target="https://arxiv.org/abs/2401.0408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6.09685" TargetMode="External"/><Relationship Id="rId5" Type="http://schemas.openxmlformats.org/officeDocument/2006/relationships/hyperlink" Target="https://arxiv.org/abs/2309.03409" TargetMode="External"/><Relationship Id="rId4" Type="http://schemas.openxmlformats.org/officeDocument/2006/relationships/hyperlink" Target="https://arxiv.org/abs/2312.0075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302.14045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41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5.136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238" t="-2011" b="-48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58962"/>
            <a:ext cx="2072287" cy="1240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07F27-F7B3-C7B2-0213-C8C0CFF1B9C4}"/>
              </a:ext>
            </a:extLst>
          </p:cNvPr>
          <p:cNvSpPr txBox="1"/>
          <p:nvPr/>
        </p:nvSpPr>
        <p:spPr>
          <a:xfrm>
            <a:off x="4724400" y="2840696"/>
            <a:ext cx="3780697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07019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484969" y="5683590"/>
            <a:ext cx="634317" cy="42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731741"/>
            <a:ext cx="1548076" cy="104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</a:t>
                </a:r>
                <a:r>
                  <a:rPr lang="en-GB" sz="2400" dirty="0"/>
                  <a:t>mainly</a:t>
                </a:r>
                <a:r>
                  <a:rPr lang="en-DE" sz="2400" dirty="0"/>
                  <a:t> in terms of efficiency</a:t>
                </a:r>
                <a:r>
                  <a:rPr lang="en-GB" sz="2400" dirty="0"/>
                  <a:t> (especially for larger context length, </a:t>
                </a:r>
                <a:r>
                  <a:rPr lang="en-DE" sz="2400" dirty="0">
                    <a:sym typeface="Wingdings" pitchFamily="2" charset="2"/>
                  </a:rPr>
                  <a:t>modeling of long-range dependencies</a:t>
                </a:r>
                <a:r>
                  <a:rPr lang="en-GB" sz="2400" dirty="0"/>
                  <a:t>),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</a:t>
                </a:r>
                <a:r>
                  <a:rPr lang="en-GB" sz="2400" dirty="0" err="1"/>
                  <a:t>softmax</a:t>
                </a:r>
                <a:r>
                  <a:rPr lang="en-GB" sz="2400" dirty="0"/>
                  <a:t> dominated by largest elements </a:t>
                </a:r>
                <a:r>
                  <a:rPr lang="en-GB" sz="2400" dirty="0">
                    <a:sym typeface="Wingdings" panose="05000000000000000000" pitchFamily="2" charset="2"/>
                  </a:rPr>
                  <a:t> </a:t>
                </a:r>
                <a:r>
                  <a:rPr lang="en-GB" sz="2400" dirty="0"/>
                  <a:t>only compute dot-product attention for keys closest to query (locality-sensitive hashing)</a:t>
                </a:r>
              </a:p>
              <a:p>
                <a:r>
                  <a:rPr lang="en-GB" sz="2400" dirty="0"/>
                  <a:t>convolutional structure: 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</a:t>
                </a:r>
                <a:r>
                  <a:rPr lang="en-GB" sz="2400" dirty="0"/>
                  <a:t>for flexible context </a:t>
                </a:r>
                <a:r>
                  <a:rPr lang="en-DE" sz="2400" dirty="0"/>
                  <a:t>length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  <a:blipFill>
                <a:blip r:embed="rId9"/>
                <a:stretch>
                  <a:fillRect l="-928" t="-1754" r="-522" b="-16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871BC-8BAE-0CE6-360E-E76100732579}"/>
              </a:ext>
            </a:extLst>
          </p:cNvPr>
          <p:cNvSpPr txBox="1"/>
          <p:nvPr/>
        </p:nvSpPr>
        <p:spPr>
          <a:xfrm>
            <a:off x="838200" y="6308209"/>
            <a:ext cx="1134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GPT guide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7F56-77AB-1946-E2CD-4A6EBB65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 Chat Capabilities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19E2B-EC08-978E-9FC7-8190641B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DD3BA6-0A78-6536-35D8-4264C605E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62452"/>
            <a:ext cx="10700951" cy="34746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A5A6C1-7324-9B72-D29B-E3A55B1854B1}"/>
              </a:ext>
            </a:extLst>
          </p:cNvPr>
          <p:cNvSpPr txBox="1"/>
          <p:nvPr/>
        </p:nvSpPr>
        <p:spPr>
          <a:xfrm>
            <a:off x="6369839" y="437660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1893D-E3E3-BBBA-EE05-BE9EFD6E35FC}"/>
              </a:ext>
            </a:extLst>
          </p:cNvPr>
          <p:cNvSpPr txBox="1"/>
          <p:nvPr/>
        </p:nvSpPr>
        <p:spPr>
          <a:xfrm>
            <a:off x="838200" y="5677095"/>
            <a:ext cx="11077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one step further: reinforcement learning from human feedback (</a:t>
            </a:r>
            <a:r>
              <a:rPr lang="en-GB" sz="2400" dirty="0">
                <a:hlinkClick r:id="rId4"/>
              </a:rPr>
              <a:t>RLHF</a:t>
            </a:r>
            <a:r>
              <a:rPr lang="en-GB" sz="2400" dirty="0"/>
              <a:t>), e.g., in ChatGPT</a:t>
            </a:r>
          </a:p>
        </p:txBody>
      </p:sp>
    </p:spTree>
    <p:extLst>
      <p:ext uri="{BB962C8B-B14F-4D97-AF65-F5344CB8AC3E}">
        <p14:creationId xmlns:p14="http://schemas.microsoft.com/office/powerpoint/2010/main" val="666369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mixture of experts (e.g., </a:t>
            </a:r>
            <a:r>
              <a:rPr lang="en-GB" dirty="0" err="1">
                <a:hlinkClick r:id="rId2"/>
              </a:rPr>
              <a:t>Mixtral</a:t>
            </a:r>
            <a:r>
              <a:rPr lang="en-GB" dirty="0">
                <a:hlinkClick r:id="rId2"/>
              </a:rPr>
              <a:t> 8x7B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3"/>
              </a:rPr>
              <a:t>Longformer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4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</a:t>
            </a:r>
          </a:p>
          <a:p>
            <a:pPr lvl="1"/>
            <a:r>
              <a:rPr lang="en-GB" dirty="0"/>
              <a:t>let LLM agents show reasoning/planning capabilities</a:t>
            </a:r>
          </a:p>
          <a:p>
            <a:pPr lvl="1"/>
            <a:r>
              <a:rPr lang="en-GB" dirty="0"/>
              <a:t>use tools (also embodiment/grounding)</a:t>
            </a:r>
          </a:p>
          <a:p>
            <a:pPr lvl="1"/>
            <a:r>
              <a:rPr lang="en-GB" dirty="0"/>
              <a:t>prompt optimization (e.g., </a:t>
            </a:r>
            <a:r>
              <a:rPr lang="en-GB" dirty="0">
                <a:hlinkClick r:id="rId5"/>
              </a:rPr>
              <a:t>OPRO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6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449158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305169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5222789" y="3640213"/>
            <a:ext cx="3854442" cy="1681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7466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396932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</a:t>
            </a:r>
            <a:r>
              <a:rPr lang="en-GB" dirty="0"/>
              <a:t>Image Synthesis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  <a:r>
              <a:rPr lang="en-GB" sz="2400" dirty="0"/>
              <a:t> (longer sequences)</a:t>
            </a: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670901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39018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alternative: direct operation on bytes (e.g., </a:t>
            </a:r>
            <a:r>
              <a:rPr lang="en-GB" sz="2600" dirty="0">
                <a:hlinkClick r:id="rId2"/>
              </a:rPr>
              <a:t>ByT5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18019</TotalTime>
  <Words>2571</Words>
  <Application>Microsoft Office PowerPoint</Application>
  <PresentationFormat>Widescreen</PresentationFormat>
  <Paragraphs>397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Learning: A New Paradigm</vt:lpstr>
      <vt:lpstr>Improve Chat Capabilities</vt:lpstr>
      <vt:lpstr>Size Matters: LARGE Language Models</vt:lpstr>
      <vt:lpstr>Struggling with Facts</vt:lpstr>
      <vt:lpstr>Application</vt:lpstr>
      <vt:lpstr>What You Get Is What You Asked For</vt:lpstr>
      <vt:lpstr>Hot LLM Research Topics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Image Understanding and Multi-Purpose Models</vt:lpstr>
      <vt:lpstr>PowerPoint Presentation</vt:lpstr>
      <vt:lpstr>Preview: Image Synthesis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</dc:title>
  <dc:creator>Felix Wick</dc:creator>
  <cp:lastModifiedBy>Wick, Felix</cp:lastModifiedBy>
  <cp:revision>378</cp:revision>
  <dcterms:created xsi:type="dcterms:W3CDTF">2022-07-19T11:32:37Z</dcterms:created>
  <dcterms:modified xsi:type="dcterms:W3CDTF">2024-01-10T07:40:10Z</dcterms:modified>
</cp:coreProperties>
</file>

<file path=docProps/thumbnail.jpeg>
</file>